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72" r:id="rId3"/>
    <p:sldId id="257" r:id="rId4"/>
    <p:sldId id="258" r:id="rId5"/>
    <p:sldId id="268" r:id="rId6"/>
    <p:sldId id="260" r:id="rId7"/>
    <p:sldId id="269" r:id="rId8"/>
    <p:sldId id="270" r:id="rId9"/>
    <p:sldId id="271"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4E10FF-580E-4C3B-BA62-1C78ECB2A37D}">
          <p14:sldIdLst>
            <p14:sldId id="256"/>
            <p14:sldId id="272"/>
            <p14:sldId id="257"/>
            <p14:sldId id="258"/>
            <p14:sldId id="268"/>
          </p14:sldIdLst>
        </p14:section>
        <p14:section name="Untitled Section" id="{B5F4B13E-E409-4472-867C-23CA850305D2}">
          <p14:sldIdLst>
            <p14:sldId id="260"/>
            <p14:sldId id="269"/>
            <p14:sldId id="270"/>
            <p14:sldId id="271"/>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38D9988D-BD0B-4C1A-930A-C8F08F49D4DA}" type="datetimeFigureOut">
              <a:rPr lang="en-IN" smtClean="0"/>
              <a:t>27-06-2023</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1636615925"/>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9988D-BD0B-4C1A-930A-C8F08F49D4DA}"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2664587103"/>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38D9988D-BD0B-4C1A-930A-C8F08F49D4DA}" type="datetimeFigureOut">
              <a:rPr lang="en-IN" smtClean="0"/>
              <a:t>27-06-2023</a:t>
            </a:fld>
            <a:endParaRPr lang="en-IN"/>
          </a:p>
        </p:txBody>
      </p:sp>
      <p:sp>
        <p:nvSpPr>
          <p:cNvPr id="5" name="Footer Placeholder 4"/>
          <p:cNvSpPr>
            <a:spLocks noGrp="1"/>
          </p:cNvSpPr>
          <p:nvPr>
            <p:ph type="ftr" sz="quarter" idx="11"/>
          </p:nvPr>
        </p:nvSpPr>
        <p:spPr>
          <a:xfrm>
            <a:off x="804672" y="6227064"/>
            <a:ext cx="10588752" cy="320040"/>
          </a:xfrm>
        </p:spPr>
        <p:txBody>
          <a:body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1214582182"/>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9988D-BD0B-4C1A-930A-C8F08F49D4DA}"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2822265578"/>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8D9988D-BD0B-4C1A-930A-C8F08F49D4DA}" type="datetimeFigureOut">
              <a:rPr lang="en-IN" smtClean="0"/>
              <a:t>27-06-2023</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1502914814"/>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8D9988D-BD0B-4C1A-930A-C8F08F49D4DA}" type="datetimeFigureOut">
              <a:rPr lang="en-IN" smtClean="0"/>
              <a:t>27-06-2023</a:t>
            </a:fld>
            <a:endParaRPr lang="en-IN"/>
          </a:p>
        </p:txBody>
      </p:sp>
      <p:sp>
        <p:nvSpPr>
          <p:cNvPr id="6" name="Footer Placeholder 5"/>
          <p:cNvSpPr>
            <a:spLocks noGrp="1"/>
          </p:cNvSpPr>
          <p:nvPr>
            <p:ph type="ftr" sz="quarter" idx="11"/>
          </p:nvPr>
        </p:nvSpPr>
        <p:spPr>
          <a:xfrm>
            <a:off x="804672" y="6227064"/>
            <a:ext cx="10588752" cy="320040"/>
          </a:xfrm>
        </p:spPr>
        <p:txBody>
          <a:bodyPr/>
          <a:lstStyle/>
          <a:p>
            <a:endParaRPr lang="en-IN"/>
          </a:p>
        </p:txBody>
      </p:sp>
      <p:sp>
        <p:nvSpPr>
          <p:cNvPr id="7" name="Slide Number Placeholder 6"/>
          <p:cNvSpPr>
            <a:spLocks noGrp="1"/>
          </p:cNvSpPr>
          <p:nvPr>
            <p:ph type="sldNum" sz="quarter" idx="12"/>
          </p:nvPr>
        </p:nvSpPr>
        <p:spPr>
          <a:xfrm>
            <a:off x="10469880" y="320040"/>
            <a:ext cx="914400" cy="320040"/>
          </a:xfrm>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878829323"/>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38D9988D-BD0B-4C1A-930A-C8F08F49D4DA}" type="datetimeFigureOut">
              <a:rPr lang="en-IN" smtClean="0"/>
              <a:t>27-06-2023</a:t>
            </a:fld>
            <a:endParaRPr lang="en-IN"/>
          </a:p>
        </p:txBody>
      </p:sp>
      <p:sp>
        <p:nvSpPr>
          <p:cNvPr id="8" name="Footer Placeholder 7"/>
          <p:cNvSpPr>
            <a:spLocks noGrp="1"/>
          </p:cNvSpPr>
          <p:nvPr>
            <p:ph type="ftr" sz="quarter" idx="11"/>
          </p:nvPr>
        </p:nvSpPr>
        <p:spPr>
          <a:xfrm>
            <a:off x="804672" y="6227064"/>
            <a:ext cx="10588752" cy="320040"/>
          </a:xfrm>
        </p:spPr>
        <p:txBody>
          <a:bodyPr/>
          <a:lstStyle/>
          <a:p>
            <a:endParaRPr lang="en-IN"/>
          </a:p>
        </p:txBody>
      </p:sp>
      <p:sp>
        <p:nvSpPr>
          <p:cNvPr id="9" name="Slide Number Placeholder 8"/>
          <p:cNvSpPr>
            <a:spLocks noGrp="1"/>
          </p:cNvSpPr>
          <p:nvPr>
            <p:ph type="sldNum" sz="quarter" idx="12"/>
          </p:nvPr>
        </p:nvSpPr>
        <p:spPr>
          <a:xfrm>
            <a:off x="10469880" y="320040"/>
            <a:ext cx="914400" cy="320040"/>
          </a:xfrm>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3738352936"/>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D9988D-BD0B-4C1A-930A-C8F08F49D4DA}" type="datetimeFigureOut">
              <a:rPr lang="en-IN" smtClean="0"/>
              <a:t>27-06-2023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1534464726"/>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38D9988D-BD0B-4C1A-930A-C8F08F49D4DA}" type="datetimeFigureOut">
              <a:rPr lang="en-IN" smtClean="0"/>
              <a:t>27-06-2023</a:t>
            </a:fld>
            <a:endParaRPr lang="en-IN"/>
          </a:p>
        </p:txBody>
      </p:sp>
      <p:sp>
        <p:nvSpPr>
          <p:cNvPr id="3" name="Footer Placeholder 2"/>
          <p:cNvSpPr>
            <a:spLocks noGrp="1"/>
          </p:cNvSpPr>
          <p:nvPr>
            <p:ph type="ftr" sz="quarter" idx="11"/>
          </p:nvPr>
        </p:nvSpPr>
        <p:spPr>
          <a:xfrm>
            <a:off x="804672" y="6227064"/>
            <a:ext cx="10588752" cy="320040"/>
          </a:xfrm>
        </p:spPr>
        <p:txBody>
          <a:bodyPr/>
          <a:lstStyle/>
          <a:p>
            <a:endParaRPr lang="en-IN"/>
          </a:p>
        </p:txBody>
      </p:sp>
      <p:sp>
        <p:nvSpPr>
          <p:cNvPr id="4" name="Slide Number Placeholder 3"/>
          <p:cNvSpPr>
            <a:spLocks noGrp="1"/>
          </p:cNvSpPr>
          <p:nvPr>
            <p:ph type="sldNum" sz="quarter" idx="12"/>
          </p:nvPr>
        </p:nvSpPr>
        <p:spPr>
          <a:xfrm>
            <a:off x="10469880" y="320040"/>
            <a:ext cx="914400" cy="320040"/>
          </a:xfrm>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4014849945"/>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D9988D-BD0B-4C1A-930A-C8F08F49D4DA}"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1404660382"/>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38D9988D-BD0B-4C1A-930A-C8F08F49D4DA}" type="datetimeFigureOut">
              <a:rPr lang="en-IN" smtClean="0"/>
              <a:t>27-06-2023</a:t>
            </a:fld>
            <a:endParaRPr lang="en-IN"/>
          </a:p>
        </p:txBody>
      </p:sp>
      <p:sp>
        <p:nvSpPr>
          <p:cNvPr id="6" name="Footer Placeholder 5"/>
          <p:cNvSpPr>
            <a:spLocks noGrp="1"/>
          </p:cNvSpPr>
          <p:nvPr>
            <p:ph type="ftr" sz="quarter" idx="11"/>
          </p:nvPr>
        </p:nvSpPr>
        <p:spPr>
          <a:xfrm>
            <a:off x="804672" y="6227064"/>
            <a:ext cx="5942203" cy="320040"/>
          </a:xfrm>
        </p:spPr>
        <p:txBody>
          <a:bodyPr/>
          <a:lstStyle/>
          <a:p>
            <a:endParaRPr lang="en-IN"/>
          </a:p>
        </p:txBody>
      </p:sp>
      <p:sp>
        <p:nvSpPr>
          <p:cNvPr id="7" name="Slide Number Placeholder 6"/>
          <p:cNvSpPr>
            <a:spLocks noGrp="1"/>
          </p:cNvSpPr>
          <p:nvPr>
            <p:ph type="sldNum" sz="quarter" idx="12"/>
          </p:nvPr>
        </p:nvSpPr>
        <p:spPr>
          <a:xfrm>
            <a:off x="5828377" y="320040"/>
            <a:ext cx="914400" cy="320040"/>
          </a:xfrm>
        </p:spPr>
        <p:txBody>
          <a:bodyPr/>
          <a:lstStyle/>
          <a:p>
            <a:fld id="{0CCDA165-FA19-42C8-93BB-C09F233430D4}" type="slidenum">
              <a:rPr lang="en-IN" smtClean="0"/>
              <a:t>‹#›</a:t>
            </a:fld>
            <a:endParaRPr lang="en-IN"/>
          </a:p>
        </p:txBody>
      </p:sp>
    </p:spTree>
    <p:extLst>
      <p:ext uri="{BB962C8B-B14F-4D97-AF65-F5344CB8AC3E}">
        <p14:creationId xmlns:p14="http://schemas.microsoft.com/office/powerpoint/2010/main" val="3754165733"/>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38D9988D-BD0B-4C1A-930A-C8F08F49D4DA}" type="datetimeFigureOut">
              <a:rPr lang="en-IN" smtClean="0"/>
              <a:t>27-06-2023</a:t>
            </a:fld>
            <a:endParaRPr lang="en-IN"/>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0CCDA165-FA19-42C8-93BB-C09F233430D4}" type="slidenum">
              <a:rPr lang="en-IN" smtClean="0"/>
              <a:t>‹#›</a:t>
            </a:fld>
            <a:endParaRPr lang="en-IN"/>
          </a:p>
        </p:txBody>
      </p:sp>
    </p:spTree>
    <p:extLst>
      <p:ext uri="{BB962C8B-B14F-4D97-AF65-F5344CB8AC3E}">
        <p14:creationId xmlns:p14="http://schemas.microsoft.com/office/powerpoint/2010/main" val="353279374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Ambulance_Detection1%20%20-%20Plagiarisim%20Check%20Report.pdf"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D53D-8F44-580E-7BAA-EDA1CCB7D980}"/>
              </a:ext>
            </a:extLst>
          </p:cNvPr>
          <p:cNvSpPr>
            <a:spLocks noGrp="1"/>
          </p:cNvSpPr>
          <p:nvPr>
            <p:ph type="ctrTitle"/>
          </p:nvPr>
        </p:nvSpPr>
        <p:spPr>
          <a:xfrm>
            <a:off x="1752749" y="1203005"/>
            <a:ext cx="8679915" cy="1748729"/>
          </a:xfrm>
        </p:spPr>
        <p:txBody>
          <a:bodyPr/>
          <a:lstStyle/>
          <a:p>
            <a:r>
              <a:rPr lang="en-IN" b="1" dirty="0">
                <a:latin typeface="Times New Roman" panose="02020603050405020304" pitchFamily="18" charset="0"/>
                <a:cs typeface="Times New Roman" panose="02020603050405020304" pitchFamily="18" charset="0"/>
              </a:rPr>
              <a:t>Ambulance Detection</a:t>
            </a:r>
          </a:p>
        </p:txBody>
      </p:sp>
      <p:sp>
        <p:nvSpPr>
          <p:cNvPr id="3" name="Subtitle 2">
            <a:extLst>
              <a:ext uri="{FF2B5EF4-FFF2-40B4-BE49-F238E27FC236}">
                <a16:creationId xmlns:a16="http://schemas.microsoft.com/office/drawing/2014/main" id="{ACC410C5-823A-0A5D-6038-AC4D3CD6B2CB}"/>
              </a:ext>
            </a:extLst>
          </p:cNvPr>
          <p:cNvSpPr>
            <a:spLocks noGrp="1"/>
          </p:cNvSpPr>
          <p:nvPr>
            <p:ph type="subTitle" idx="1"/>
          </p:nvPr>
        </p:nvSpPr>
        <p:spPr>
          <a:xfrm>
            <a:off x="1759237" y="3429000"/>
            <a:ext cx="8673427" cy="1322587"/>
          </a:xfrm>
        </p:spPr>
        <p:txBody>
          <a:bodyPr>
            <a:normAutofit/>
          </a:bodyPr>
          <a:lstStyle/>
          <a:p>
            <a:r>
              <a:rPr lang="en-IN" sz="4000" dirty="0">
                <a:latin typeface="Times New Roman" panose="02020603050405020304" pitchFamily="18" charset="0"/>
                <a:cs typeface="Times New Roman" panose="02020603050405020304" pitchFamily="18" charset="0"/>
              </a:rPr>
              <a:t>DIP Mini Project</a:t>
            </a:r>
          </a:p>
        </p:txBody>
      </p:sp>
    </p:spTree>
    <p:extLst>
      <p:ext uri="{BB962C8B-B14F-4D97-AF65-F5344CB8AC3E}">
        <p14:creationId xmlns:p14="http://schemas.microsoft.com/office/powerpoint/2010/main" val="2357538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71B9-C427-5D30-4274-156D54C7E98F}"/>
              </a:ext>
            </a:extLst>
          </p:cNvPr>
          <p:cNvSpPr>
            <a:spLocks noGrp="1"/>
          </p:cNvSpPr>
          <p:nvPr>
            <p:ph type="ctrTitle"/>
          </p:nvPr>
        </p:nvSpPr>
        <p:spPr/>
        <p:txBody>
          <a:bodyPr/>
          <a:lstStyle/>
          <a:p>
            <a:r>
              <a:rPr lang="en-IN" dirty="0"/>
              <a:t>Gaps Identified</a:t>
            </a:r>
          </a:p>
        </p:txBody>
      </p:sp>
    </p:spTree>
    <p:extLst>
      <p:ext uri="{BB962C8B-B14F-4D97-AF65-F5344CB8AC3E}">
        <p14:creationId xmlns:p14="http://schemas.microsoft.com/office/powerpoint/2010/main" val="676592393"/>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35A89B8-260D-4A47-4A05-8499F7AAA306}"/>
              </a:ext>
            </a:extLst>
          </p:cNvPr>
          <p:cNvGraphicFramePr>
            <a:graphicFrameLocks noGrp="1"/>
          </p:cNvGraphicFramePr>
          <p:nvPr>
            <p:extLst>
              <p:ext uri="{D42A27DB-BD31-4B8C-83A1-F6EECF244321}">
                <p14:modId xmlns:p14="http://schemas.microsoft.com/office/powerpoint/2010/main" val="915888154"/>
              </p:ext>
            </p:extLst>
          </p:nvPr>
        </p:nvGraphicFramePr>
        <p:xfrm>
          <a:off x="693019" y="288758"/>
          <a:ext cx="10992050" cy="6314173"/>
        </p:xfrm>
        <a:graphic>
          <a:graphicData uri="http://schemas.openxmlformats.org/drawingml/2006/table">
            <a:tbl>
              <a:tblPr firstRow="1" bandRow="1">
                <a:tableStyleId>{125E5076-3810-47DD-B79F-674D7AD40C01}</a:tableStyleId>
              </a:tblPr>
              <a:tblGrid>
                <a:gridCol w="1020278">
                  <a:extLst>
                    <a:ext uri="{9D8B030D-6E8A-4147-A177-3AD203B41FA5}">
                      <a16:colId xmlns:a16="http://schemas.microsoft.com/office/drawing/2014/main" val="3454422868"/>
                    </a:ext>
                  </a:extLst>
                </a:gridCol>
                <a:gridCol w="9971772">
                  <a:extLst>
                    <a:ext uri="{9D8B030D-6E8A-4147-A177-3AD203B41FA5}">
                      <a16:colId xmlns:a16="http://schemas.microsoft.com/office/drawing/2014/main" val="1823718233"/>
                    </a:ext>
                  </a:extLst>
                </a:gridCol>
              </a:tblGrid>
              <a:tr h="462013">
                <a:tc>
                  <a:txBody>
                    <a:bodyPr/>
                    <a:lstStyle/>
                    <a:p>
                      <a:r>
                        <a:rPr lang="en-IN" dirty="0" err="1"/>
                        <a:t>Srno</a:t>
                      </a:r>
                      <a:r>
                        <a:rPr lang="en-IN" dirty="0"/>
                        <a:t>.</a:t>
                      </a:r>
                    </a:p>
                  </a:txBody>
                  <a:tcPr/>
                </a:tc>
                <a:tc>
                  <a:txBody>
                    <a:bodyPr/>
                    <a:lstStyle/>
                    <a:p>
                      <a:r>
                        <a:rPr lang="en-IN" dirty="0"/>
                        <a:t>    Gaps identified</a:t>
                      </a:r>
                    </a:p>
                  </a:txBody>
                  <a:tcPr/>
                </a:tc>
                <a:extLst>
                  <a:ext uri="{0D108BD9-81ED-4DB2-BD59-A6C34878D82A}">
                    <a16:rowId xmlns:a16="http://schemas.microsoft.com/office/drawing/2014/main" val="1875552568"/>
                  </a:ext>
                </a:extLst>
              </a:tr>
              <a:tr h="1170432">
                <a:tc>
                  <a:txBody>
                    <a:bodyPr/>
                    <a:lstStyle/>
                    <a:p>
                      <a:r>
                        <a:rPr lang="en-IN" dirty="0"/>
                        <a:t>1.</a:t>
                      </a:r>
                    </a:p>
                  </a:txBody>
                  <a:tcPr/>
                </a:tc>
                <a:tc>
                  <a:txBody>
                    <a:bodyPr/>
                    <a:lstStyle/>
                    <a:p>
                      <a:r>
                        <a:rPr lang="en-IN" dirty="0"/>
                        <a:t>Depends on the capability the </a:t>
                      </a:r>
                      <a:r>
                        <a:rPr lang="en-IN" dirty="0" err="1"/>
                        <a:t>cctv</a:t>
                      </a:r>
                      <a:r>
                        <a:rPr lang="en-IN" dirty="0"/>
                        <a:t> or camera installed.</a:t>
                      </a:r>
                    </a:p>
                    <a:p>
                      <a:r>
                        <a:rPr lang="en-IN" dirty="0"/>
                        <a:t>(Night vision, camera image quality, distance covered in view)</a:t>
                      </a:r>
                    </a:p>
                  </a:txBody>
                  <a:tcPr/>
                </a:tc>
                <a:extLst>
                  <a:ext uri="{0D108BD9-81ED-4DB2-BD59-A6C34878D82A}">
                    <a16:rowId xmlns:a16="http://schemas.microsoft.com/office/drawing/2014/main" val="2395671847"/>
                  </a:ext>
                </a:extLst>
              </a:tr>
              <a:tr h="1170432">
                <a:tc>
                  <a:txBody>
                    <a:bodyPr/>
                    <a:lstStyle/>
                    <a:p>
                      <a:r>
                        <a:rPr lang="en-IN" dirty="0"/>
                        <a:t>2.</a:t>
                      </a:r>
                    </a:p>
                  </a:txBody>
                  <a:tcPr/>
                </a:tc>
                <a:tc>
                  <a:txBody>
                    <a:bodyPr/>
                    <a:lstStyle/>
                    <a:p>
                      <a:r>
                        <a:rPr lang="en-IN" dirty="0"/>
                        <a:t>Performance and accuracy issue as the model has to work spontaneously.</a:t>
                      </a:r>
                    </a:p>
                  </a:txBody>
                  <a:tcPr/>
                </a:tc>
                <a:extLst>
                  <a:ext uri="{0D108BD9-81ED-4DB2-BD59-A6C34878D82A}">
                    <a16:rowId xmlns:a16="http://schemas.microsoft.com/office/drawing/2014/main" val="760203104"/>
                  </a:ext>
                </a:extLst>
              </a:tr>
              <a:tr h="1170432">
                <a:tc>
                  <a:txBody>
                    <a:bodyPr/>
                    <a:lstStyle/>
                    <a:p>
                      <a:r>
                        <a:rPr lang="en-IN" dirty="0"/>
                        <a:t>3.</a:t>
                      </a:r>
                    </a:p>
                  </a:txBody>
                  <a:tcPr/>
                </a:tc>
                <a:tc>
                  <a:txBody>
                    <a:bodyPr/>
                    <a:lstStyle/>
                    <a:p>
                      <a:r>
                        <a:rPr lang="en-IN" dirty="0"/>
                        <a:t>How many parameters to be satisfied or fulfilled for correct analysis of desired object?</a:t>
                      </a:r>
                    </a:p>
                    <a:p>
                      <a:endParaRPr lang="en-IN" dirty="0"/>
                    </a:p>
                  </a:txBody>
                  <a:tcPr/>
                </a:tc>
                <a:extLst>
                  <a:ext uri="{0D108BD9-81ED-4DB2-BD59-A6C34878D82A}">
                    <a16:rowId xmlns:a16="http://schemas.microsoft.com/office/drawing/2014/main" val="1893782024"/>
                  </a:ext>
                </a:extLst>
              </a:tr>
              <a:tr h="1170432">
                <a:tc>
                  <a:txBody>
                    <a:bodyPr/>
                    <a:lstStyle/>
                    <a:p>
                      <a:r>
                        <a:rPr lang="en-IN" dirty="0"/>
                        <a:t>4.</a:t>
                      </a:r>
                    </a:p>
                  </a:txBody>
                  <a:tcPr/>
                </a:tc>
                <a:tc>
                  <a:txBody>
                    <a:bodyPr/>
                    <a:lstStyle/>
                    <a:p>
                      <a:r>
                        <a:rPr lang="en-US" dirty="0"/>
                        <a:t>Dataset used is not sufficient to train or is inappropriate according to country used in for.</a:t>
                      </a:r>
                      <a:endParaRPr lang="en-IN" dirty="0"/>
                    </a:p>
                  </a:txBody>
                  <a:tcPr/>
                </a:tc>
                <a:extLst>
                  <a:ext uri="{0D108BD9-81ED-4DB2-BD59-A6C34878D82A}">
                    <a16:rowId xmlns:a16="http://schemas.microsoft.com/office/drawing/2014/main" val="702730329"/>
                  </a:ext>
                </a:extLst>
              </a:tr>
              <a:tr h="1170432">
                <a:tc>
                  <a:txBody>
                    <a:bodyPr/>
                    <a:lstStyle/>
                    <a:p>
                      <a:r>
                        <a:rPr lang="en-IN" dirty="0"/>
                        <a:t>5.</a:t>
                      </a:r>
                    </a:p>
                  </a:txBody>
                  <a:tcPr/>
                </a:tc>
                <a:tc>
                  <a:txBody>
                    <a:bodyPr/>
                    <a:lstStyle/>
                    <a:p>
                      <a:r>
                        <a:rPr lang="en-IN" dirty="0"/>
                        <a:t>Not using the best frame analysis algorithm to get the better input thus increasing workload.</a:t>
                      </a:r>
                    </a:p>
                  </a:txBody>
                  <a:tcPr/>
                </a:tc>
                <a:extLst>
                  <a:ext uri="{0D108BD9-81ED-4DB2-BD59-A6C34878D82A}">
                    <a16:rowId xmlns:a16="http://schemas.microsoft.com/office/drawing/2014/main" val="3071400636"/>
                  </a:ext>
                </a:extLst>
              </a:tr>
            </a:tbl>
          </a:graphicData>
        </a:graphic>
      </p:graphicFrame>
    </p:spTree>
    <p:extLst>
      <p:ext uri="{BB962C8B-B14F-4D97-AF65-F5344CB8AC3E}">
        <p14:creationId xmlns:p14="http://schemas.microsoft.com/office/powerpoint/2010/main" val="2097298210"/>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EF1D-22B1-0191-7249-D13691E72C67}"/>
              </a:ext>
            </a:extLst>
          </p:cNvPr>
          <p:cNvSpPr>
            <a:spLocks noGrp="1"/>
          </p:cNvSpPr>
          <p:nvPr>
            <p:ph type="ctrTitle"/>
          </p:nvPr>
        </p:nvSpPr>
        <p:spPr>
          <a:xfrm>
            <a:off x="1756042" y="2672271"/>
            <a:ext cx="8679915" cy="1748729"/>
          </a:xfrm>
        </p:spPr>
        <p:txBody>
          <a:bodyPr>
            <a:noAutofit/>
          </a:bodyPr>
          <a:lstStyle/>
          <a:p>
            <a:r>
              <a:rPr lang="en-IN" sz="14900" dirty="0" err="1">
                <a:latin typeface="+mn-lt"/>
              </a:rPr>
              <a:t>Shukriya</a:t>
            </a:r>
            <a:endParaRPr lang="en-IN" sz="14900" dirty="0">
              <a:latin typeface="+mn-lt"/>
            </a:endParaRPr>
          </a:p>
        </p:txBody>
      </p:sp>
    </p:spTree>
    <p:extLst>
      <p:ext uri="{BB962C8B-B14F-4D97-AF65-F5344CB8AC3E}">
        <p14:creationId xmlns:p14="http://schemas.microsoft.com/office/powerpoint/2010/main" val="2880079929"/>
      </p:ext>
    </p:extLst>
  </p:cSld>
  <p:clrMapOvr>
    <a:masterClrMapping/>
  </p:clrMapOvr>
  <mc:AlternateContent xmlns:mc="http://schemas.openxmlformats.org/markup-compatibility/2006" xmlns:p14="http://schemas.microsoft.com/office/powerpoint/2010/main">
    <mc:Choice Requires="p14">
      <p:transition spd="slow" p14:dur="175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1368-1D1C-6F13-F5A7-462C02309FD4}"/>
              </a:ext>
            </a:extLst>
          </p:cNvPr>
          <p:cNvSpPr>
            <a:spLocks noGrp="1"/>
          </p:cNvSpPr>
          <p:nvPr>
            <p:ph type="ctrTitle"/>
          </p:nvPr>
        </p:nvSpPr>
        <p:spPr>
          <a:xfrm>
            <a:off x="1759236" y="2075505"/>
            <a:ext cx="8679915" cy="1353496"/>
          </a:xfrm>
        </p:spPr>
        <p:txBody>
          <a:bodyPr/>
          <a:lstStyle/>
          <a:p>
            <a:r>
              <a:rPr lang="en-IN" dirty="0"/>
              <a:t>MOTIVATOR</a:t>
            </a:r>
          </a:p>
        </p:txBody>
      </p:sp>
    </p:spTree>
    <p:extLst>
      <p:ext uri="{BB962C8B-B14F-4D97-AF65-F5344CB8AC3E}">
        <p14:creationId xmlns:p14="http://schemas.microsoft.com/office/powerpoint/2010/main" val="547610431"/>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060673-E215-91AB-17F4-3557D9E171F0}"/>
              </a:ext>
            </a:extLst>
          </p:cNvPr>
          <p:cNvPicPr>
            <a:picLocks noChangeAspect="1"/>
          </p:cNvPicPr>
          <p:nvPr/>
        </p:nvPicPr>
        <p:blipFill rotWithShape="1">
          <a:blip r:embed="rId2">
            <a:extLst>
              <a:ext uri="{28A0092B-C50C-407E-A947-70E740481C1C}">
                <a14:useLocalDpi xmlns:a14="http://schemas.microsoft.com/office/drawing/2010/main" val="0"/>
              </a:ext>
            </a:extLst>
          </a:blip>
          <a:srcRect b="5104"/>
          <a:stretch/>
        </p:blipFill>
        <p:spPr>
          <a:xfrm>
            <a:off x="385995" y="2240281"/>
            <a:ext cx="5527125" cy="3996891"/>
          </a:xfrm>
          <a:prstGeom prst="rect">
            <a:avLst/>
          </a:prstGeom>
        </p:spPr>
      </p:pic>
      <p:pic>
        <p:nvPicPr>
          <p:cNvPr id="11" name="Picture 10">
            <a:extLst>
              <a:ext uri="{FF2B5EF4-FFF2-40B4-BE49-F238E27FC236}">
                <a16:creationId xmlns:a16="http://schemas.microsoft.com/office/drawing/2014/main" id="{84DDB122-5951-6509-785F-A8D16D7B2AAD}"/>
              </a:ext>
            </a:extLst>
          </p:cNvPr>
          <p:cNvPicPr>
            <a:picLocks noChangeAspect="1"/>
          </p:cNvPicPr>
          <p:nvPr/>
        </p:nvPicPr>
        <p:blipFill rotWithShape="1">
          <a:blip r:embed="rId3">
            <a:extLst>
              <a:ext uri="{28A0092B-C50C-407E-A947-70E740481C1C}">
                <a14:useLocalDpi xmlns:a14="http://schemas.microsoft.com/office/drawing/2010/main" val="0"/>
              </a:ext>
            </a:extLst>
          </a:blip>
          <a:srcRect l="6158" t="38765" r="56579" b="38105"/>
          <a:stretch/>
        </p:blipFill>
        <p:spPr>
          <a:xfrm>
            <a:off x="6278882" y="2646079"/>
            <a:ext cx="4543124" cy="1586243"/>
          </a:xfrm>
          <a:prstGeom prst="rect">
            <a:avLst/>
          </a:prstGeom>
        </p:spPr>
      </p:pic>
      <p:pic>
        <p:nvPicPr>
          <p:cNvPr id="13" name="Picture 12">
            <a:extLst>
              <a:ext uri="{FF2B5EF4-FFF2-40B4-BE49-F238E27FC236}">
                <a16:creationId xmlns:a16="http://schemas.microsoft.com/office/drawing/2014/main" id="{AF5FC05F-5AFE-222E-E656-29DE9CF40327}"/>
              </a:ext>
            </a:extLst>
          </p:cNvPr>
          <p:cNvPicPr>
            <a:picLocks noChangeAspect="1"/>
          </p:cNvPicPr>
          <p:nvPr/>
        </p:nvPicPr>
        <p:blipFill rotWithShape="1">
          <a:blip r:embed="rId4">
            <a:extLst>
              <a:ext uri="{28A0092B-C50C-407E-A947-70E740481C1C}">
                <a14:useLocalDpi xmlns:a14="http://schemas.microsoft.com/office/drawing/2010/main" val="0"/>
              </a:ext>
            </a:extLst>
          </a:blip>
          <a:srcRect l="6789" t="50000" r="39921" b="34281"/>
          <a:stretch/>
        </p:blipFill>
        <p:spPr>
          <a:xfrm>
            <a:off x="5916328" y="4793382"/>
            <a:ext cx="6275672" cy="1041296"/>
          </a:xfrm>
          <a:prstGeom prst="rect">
            <a:avLst/>
          </a:prstGeom>
        </p:spPr>
      </p:pic>
      <p:pic>
        <p:nvPicPr>
          <p:cNvPr id="15" name="Picture 14">
            <a:extLst>
              <a:ext uri="{FF2B5EF4-FFF2-40B4-BE49-F238E27FC236}">
                <a16:creationId xmlns:a16="http://schemas.microsoft.com/office/drawing/2014/main" id="{2DC03649-A32E-DD25-CF72-79098754E981}"/>
              </a:ext>
            </a:extLst>
          </p:cNvPr>
          <p:cNvPicPr>
            <a:picLocks noChangeAspect="1"/>
          </p:cNvPicPr>
          <p:nvPr/>
        </p:nvPicPr>
        <p:blipFill rotWithShape="1">
          <a:blip r:embed="rId5">
            <a:extLst>
              <a:ext uri="{28A0092B-C50C-407E-A947-70E740481C1C}">
                <a14:useLocalDpi xmlns:a14="http://schemas.microsoft.com/office/drawing/2010/main" val="0"/>
              </a:ext>
            </a:extLst>
          </a:blip>
          <a:srcRect l="5054" t="45193" r="6051" b="36028"/>
          <a:stretch/>
        </p:blipFill>
        <p:spPr>
          <a:xfrm>
            <a:off x="0" y="-59009"/>
            <a:ext cx="10838046" cy="1287861"/>
          </a:xfrm>
          <a:prstGeom prst="rect">
            <a:avLst/>
          </a:prstGeom>
        </p:spPr>
      </p:pic>
      <p:pic>
        <p:nvPicPr>
          <p:cNvPr id="21" name="Picture 20">
            <a:extLst>
              <a:ext uri="{FF2B5EF4-FFF2-40B4-BE49-F238E27FC236}">
                <a16:creationId xmlns:a16="http://schemas.microsoft.com/office/drawing/2014/main" id="{9E1EB0F6-92E2-BC0F-E47D-16FFDA6BB341}"/>
              </a:ext>
            </a:extLst>
          </p:cNvPr>
          <p:cNvPicPr>
            <a:picLocks noChangeAspect="1"/>
          </p:cNvPicPr>
          <p:nvPr/>
        </p:nvPicPr>
        <p:blipFill rotWithShape="1">
          <a:blip r:embed="rId6">
            <a:extLst>
              <a:ext uri="{28A0092B-C50C-407E-A947-70E740481C1C}">
                <a14:useLocalDpi xmlns:a14="http://schemas.microsoft.com/office/drawing/2010/main" val="0"/>
              </a:ext>
            </a:extLst>
          </a:blip>
          <a:srcRect l="5290" t="34990" r="39052" b="39993"/>
          <a:stretch/>
        </p:blipFill>
        <p:spPr>
          <a:xfrm>
            <a:off x="163629" y="4063065"/>
            <a:ext cx="6785810" cy="1715707"/>
          </a:xfrm>
          <a:prstGeom prst="rect">
            <a:avLst/>
          </a:prstGeom>
        </p:spPr>
      </p:pic>
      <p:pic>
        <p:nvPicPr>
          <p:cNvPr id="23" name="Picture 22">
            <a:extLst>
              <a:ext uri="{FF2B5EF4-FFF2-40B4-BE49-F238E27FC236}">
                <a16:creationId xmlns:a16="http://schemas.microsoft.com/office/drawing/2014/main" id="{206B65AD-95C1-9BC7-AFD2-1E0B769273A4}"/>
              </a:ext>
            </a:extLst>
          </p:cNvPr>
          <p:cNvPicPr>
            <a:picLocks noChangeAspect="1"/>
          </p:cNvPicPr>
          <p:nvPr/>
        </p:nvPicPr>
        <p:blipFill rotWithShape="1">
          <a:blip r:embed="rId7">
            <a:extLst>
              <a:ext uri="{28A0092B-C50C-407E-A947-70E740481C1C}">
                <a14:useLocalDpi xmlns:a14="http://schemas.microsoft.com/office/drawing/2010/main" val="0"/>
              </a:ext>
            </a:extLst>
          </a:blip>
          <a:srcRect l="42395" t="46737" r="20342" b="18456"/>
          <a:stretch/>
        </p:blipFill>
        <p:spPr>
          <a:xfrm>
            <a:off x="1557054" y="1767790"/>
            <a:ext cx="7740204" cy="4066888"/>
          </a:xfrm>
          <a:prstGeom prst="rect">
            <a:avLst/>
          </a:prstGeom>
        </p:spPr>
      </p:pic>
      <p:pic>
        <p:nvPicPr>
          <p:cNvPr id="7" name="Picture 6">
            <a:extLst>
              <a:ext uri="{FF2B5EF4-FFF2-40B4-BE49-F238E27FC236}">
                <a16:creationId xmlns:a16="http://schemas.microsoft.com/office/drawing/2014/main" id="{18FBAD28-281F-061C-A9DB-C6313425B4EA}"/>
              </a:ext>
            </a:extLst>
          </p:cNvPr>
          <p:cNvPicPr>
            <a:picLocks noChangeAspect="1"/>
          </p:cNvPicPr>
          <p:nvPr/>
        </p:nvPicPr>
        <p:blipFill rotWithShape="1">
          <a:blip r:embed="rId8">
            <a:extLst>
              <a:ext uri="{28A0092B-C50C-407E-A947-70E740481C1C}">
                <a14:useLocalDpi xmlns:a14="http://schemas.microsoft.com/office/drawing/2010/main" val="0"/>
              </a:ext>
            </a:extLst>
          </a:blip>
          <a:srcRect l="9789" t="52632" r="15132" b="31649"/>
          <a:stretch/>
        </p:blipFill>
        <p:spPr>
          <a:xfrm>
            <a:off x="0" y="818148"/>
            <a:ext cx="9153625" cy="1078029"/>
          </a:xfrm>
          <a:prstGeom prst="rect">
            <a:avLst/>
          </a:prstGeom>
        </p:spPr>
      </p:pic>
      <p:pic>
        <p:nvPicPr>
          <p:cNvPr id="25" name="Picture 24">
            <a:extLst>
              <a:ext uri="{FF2B5EF4-FFF2-40B4-BE49-F238E27FC236}">
                <a16:creationId xmlns:a16="http://schemas.microsoft.com/office/drawing/2014/main" id="{04578801-6BDD-2CDF-FFA3-1EB5C3F0E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876" y="1936098"/>
            <a:ext cx="4216316" cy="4400703"/>
          </a:xfrm>
          <a:prstGeom prst="rect">
            <a:avLst/>
          </a:prstGeom>
        </p:spPr>
      </p:pic>
      <p:pic>
        <p:nvPicPr>
          <p:cNvPr id="19" name="Picture 18">
            <a:extLst>
              <a:ext uri="{FF2B5EF4-FFF2-40B4-BE49-F238E27FC236}">
                <a16:creationId xmlns:a16="http://schemas.microsoft.com/office/drawing/2014/main" id="{6D7A24E9-D27E-B7B7-7F17-8FFB3BC009FB}"/>
              </a:ext>
            </a:extLst>
          </p:cNvPr>
          <p:cNvPicPr>
            <a:picLocks noChangeAspect="1"/>
          </p:cNvPicPr>
          <p:nvPr/>
        </p:nvPicPr>
        <p:blipFill rotWithShape="1">
          <a:blip r:embed="rId10">
            <a:extLst>
              <a:ext uri="{28A0092B-C50C-407E-A947-70E740481C1C}">
                <a14:useLocalDpi xmlns:a14="http://schemas.microsoft.com/office/drawing/2010/main" val="0"/>
              </a:ext>
            </a:extLst>
          </a:blip>
          <a:srcRect l="23999" t="41719" r="36527" b="33264"/>
          <a:stretch/>
        </p:blipFill>
        <p:spPr>
          <a:xfrm>
            <a:off x="5337825" y="2341942"/>
            <a:ext cx="4812632" cy="1715707"/>
          </a:xfrm>
          <a:prstGeom prst="rect">
            <a:avLst/>
          </a:prstGeom>
        </p:spPr>
      </p:pic>
      <p:pic>
        <p:nvPicPr>
          <p:cNvPr id="5" name="Picture 4">
            <a:extLst>
              <a:ext uri="{FF2B5EF4-FFF2-40B4-BE49-F238E27FC236}">
                <a16:creationId xmlns:a16="http://schemas.microsoft.com/office/drawing/2014/main" id="{C00A4B8E-EA33-EE0E-5CE3-807C7B20DABC}"/>
              </a:ext>
            </a:extLst>
          </p:cNvPr>
          <p:cNvPicPr>
            <a:picLocks noChangeAspect="1"/>
          </p:cNvPicPr>
          <p:nvPr/>
        </p:nvPicPr>
        <p:blipFill rotWithShape="1">
          <a:blip r:embed="rId11">
            <a:extLst>
              <a:ext uri="{28A0092B-C50C-407E-A947-70E740481C1C}">
                <a14:useLocalDpi xmlns:a14="http://schemas.microsoft.com/office/drawing/2010/main" val="0"/>
              </a:ext>
            </a:extLst>
          </a:blip>
          <a:srcRect l="8210" t="23860" r="40317" b="68702"/>
          <a:stretch/>
        </p:blipFill>
        <p:spPr>
          <a:xfrm>
            <a:off x="5816261" y="1953714"/>
            <a:ext cx="6275672" cy="510139"/>
          </a:xfrm>
          <a:prstGeom prst="rect">
            <a:avLst/>
          </a:prstGeom>
        </p:spPr>
      </p:pic>
      <p:pic>
        <p:nvPicPr>
          <p:cNvPr id="27" name="Picture 26">
            <a:extLst>
              <a:ext uri="{FF2B5EF4-FFF2-40B4-BE49-F238E27FC236}">
                <a16:creationId xmlns:a16="http://schemas.microsoft.com/office/drawing/2014/main" id="{58516B19-21C7-1DA9-891D-53BE6F7E4D85}"/>
              </a:ext>
            </a:extLst>
          </p:cNvPr>
          <p:cNvPicPr>
            <a:picLocks noChangeAspect="1"/>
          </p:cNvPicPr>
          <p:nvPr/>
        </p:nvPicPr>
        <p:blipFill rotWithShape="1">
          <a:blip r:embed="rId6">
            <a:extLst>
              <a:ext uri="{28A0092B-C50C-407E-A947-70E740481C1C}">
                <a14:useLocalDpi xmlns:a14="http://schemas.microsoft.com/office/drawing/2010/main" val="0"/>
              </a:ext>
            </a:extLst>
          </a:blip>
          <a:srcRect l="5290" t="34990" r="39052" b="39993"/>
          <a:stretch/>
        </p:blipFill>
        <p:spPr>
          <a:xfrm>
            <a:off x="163629" y="4044668"/>
            <a:ext cx="6785810" cy="1715707"/>
          </a:xfrm>
          <a:prstGeom prst="rect">
            <a:avLst/>
          </a:prstGeom>
        </p:spPr>
      </p:pic>
      <p:pic>
        <p:nvPicPr>
          <p:cNvPr id="31" name="Picture 30">
            <a:extLst>
              <a:ext uri="{FF2B5EF4-FFF2-40B4-BE49-F238E27FC236}">
                <a16:creationId xmlns:a16="http://schemas.microsoft.com/office/drawing/2014/main" id="{6855DD14-BC4B-290C-6829-4FD326443FC9}"/>
              </a:ext>
            </a:extLst>
          </p:cNvPr>
          <p:cNvPicPr>
            <a:picLocks noChangeAspect="1"/>
          </p:cNvPicPr>
          <p:nvPr/>
        </p:nvPicPr>
        <p:blipFill rotWithShape="1">
          <a:blip r:embed="rId12">
            <a:extLst>
              <a:ext uri="{28A0092B-C50C-407E-A947-70E740481C1C}">
                <a14:useLocalDpi xmlns:a14="http://schemas.microsoft.com/office/drawing/2010/main" val="0"/>
              </a:ext>
            </a:extLst>
          </a:blip>
          <a:srcRect l="9867" t="39976" r="12772" b="35006"/>
          <a:stretch/>
        </p:blipFill>
        <p:spPr>
          <a:xfrm>
            <a:off x="2660145" y="5064161"/>
            <a:ext cx="9431788" cy="1715707"/>
          </a:xfrm>
          <a:prstGeom prst="rect">
            <a:avLst/>
          </a:prstGeom>
        </p:spPr>
      </p:pic>
      <p:pic>
        <p:nvPicPr>
          <p:cNvPr id="33" name="Picture 32">
            <a:extLst>
              <a:ext uri="{FF2B5EF4-FFF2-40B4-BE49-F238E27FC236}">
                <a16:creationId xmlns:a16="http://schemas.microsoft.com/office/drawing/2014/main" id="{06D3DBBA-D3A3-386B-E7B2-8B76186BBAE9}"/>
              </a:ext>
            </a:extLst>
          </p:cNvPr>
          <p:cNvPicPr>
            <a:picLocks noChangeAspect="1"/>
          </p:cNvPicPr>
          <p:nvPr/>
        </p:nvPicPr>
        <p:blipFill rotWithShape="1">
          <a:blip r:embed="rId13">
            <a:extLst>
              <a:ext uri="{28A0092B-C50C-407E-A947-70E740481C1C}">
                <a14:useLocalDpi xmlns:a14="http://schemas.microsoft.com/office/drawing/2010/main" val="0"/>
              </a:ext>
            </a:extLst>
          </a:blip>
          <a:srcRect l="9844" t="53053" r="27527" b="26236"/>
          <a:stretch/>
        </p:blipFill>
        <p:spPr>
          <a:xfrm>
            <a:off x="57974" y="780787"/>
            <a:ext cx="7635819" cy="1420396"/>
          </a:xfrm>
          <a:prstGeom prst="rect">
            <a:avLst/>
          </a:prstGeom>
        </p:spPr>
      </p:pic>
      <p:pic>
        <p:nvPicPr>
          <p:cNvPr id="35" name="Picture 34">
            <a:extLst>
              <a:ext uri="{FF2B5EF4-FFF2-40B4-BE49-F238E27FC236}">
                <a16:creationId xmlns:a16="http://schemas.microsoft.com/office/drawing/2014/main" id="{6A07A4D8-15B8-D6E8-EE91-EC4F2D2E8AF1}"/>
              </a:ext>
            </a:extLst>
          </p:cNvPr>
          <p:cNvPicPr>
            <a:picLocks noChangeAspect="1"/>
          </p:cNvPicPr>
          <p:nvPr/>
        </p:nvPicPr>
        <p:blipFill rotWithShape="1">
          <a:blip r:embed="rId14">
            <a:extLst>
              <a:ext uri="{28A0092B-C50C-407E-A947-70E740481C1C}">
                <a14:useLocalDpi xmlns:a14="http://schemas.microsoft.com/office/drawing/2010/main" val="0"/>
              </a:ext>
            </a:extLst>
          </a:blip>
          <a:srcRect l="1342" t="35507" r="61006" b="7064"/>
          <a:stretch/>
        </p:blipFill>
        <p:spPr>
          <a:xfrm>
            <a:off x="8861418" y="101028"/>
            <a:ext cx="3309601" cy="4422885"/>
          </a:xfrm>
          <a:prstGeom prst="rect">
            <a:avLst/>
          </a:prstGeom>
        </p:spPr>
      </p:pic>
      <p:pic>
        <p:nvPicPr>
          <p:cNvPr id="29" name="Picture 28">
            <a:extLst>
              <a:ext uri="{FF2B5EF4-FFF2-40B4-BE49-F238E27FC236}">
                <a16:creationId xmlns:a16="http://schemas.microsoft.com/office/drawing/2014/main" id="{FD9F5251-2FDE-B112-AD3D-A4F08BAA4028}"/>
              </a:ext>
            </a:extLst>
          </p:cNvPr>
          <p:cNvPicPr>
            <a:picLocks noChangeAspect="1"/>
          </p:cNvPicPr>
          <p:nvPr/>
        </p:nvPicPr>
        <p:blipFill rotWithShape="1">
          <a:blip r:embed="rId15">
            <a:extLst>
              <a:ext uri="{28A0092B-C50C-407E-A947-70E740481C1C}">
                <a14:useLocalDpi xmlns:a14="http://schemas.microsoft.com/office/drawing/2010/main" val="0"/>
              </a:ext>
            </a:extLst>
          </a:blip>
          <a:srcRect l="9000" t="48421" r="11816" b="26561"/>
          <a:stretch/>
        </p:blipFill>
        <p:spPr>
          <a:xfrm>
            <a:off x="0" y="2301975"/>
            <a:ext cx="9654139" cy="1715707"/>
          </a:xfrm>
          <a:prstGeom prst="rect">
            <a:avLst/>
          </a:prstGeom>
        </p:spPr>
      </p:pic>
      <p:pic>
        <p:nvPicPr>
          <p:cNvPr id="26" name="Picture 25">
            <a:extLst>
              <a:ext uri="{FF2B5EF4-FFF2-40B4-BE49-F238E27FC236}">
                <a16:creationId xmlns:a16="http://schemas.microsoft.com/office/drawing/2014/main" id="{850450D1-D0D8-E304-A261-807BF7E9DD95}"/>
              </a:ext>
            </a:extLst>
          </p:cNvPr>
          <p:cNvPicPr>
            <a:picLocks noChangeAspect="1"/>
          </p:cNvPicPr>
          <p:nvPr/>
        </p:nvPicPr>
        <p:blipFill rotWithShape="1">
          <a:blip r:embed="rId5">
            <a:extLst>
              <a:ext uri="{28A0092B-C50C-407E-A947-70E740481C1C}">
                <a14:useLocalDpi xmlns:a14="http://schemas.microsoft.com/office/drawing/2010/main" val="0"/>
              </a:ext>
            </a:extLst>
          </a:blip>
          <a:srcRect l="5054" t="45193" r="6051" b="36028"/>
          <a:stretch/>
        </p:blipFill>
        <p:spPr>
          <a:xfrm>
            <a:off x="0" y="-77406"/>
            <a:ext cx="10838046" cy="1287861"/>
          </a:xfrm>
          <a:prstGeom prst="rect">
            <a:avLst/>
          </a:prstGeom>
        </p:spPr>
      </p:pic>
    </p:spTree>
    <p:extLst>
      <p:ext uri="{BB962C8B-B14F-4D97-AF65-F5344CB8AC3E}">
        <p14:creationId xmlns:p14="http://schemas.microsoft.com/office/powerpoint/2010/main" val="234817189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randombar(horizontal)">
                                      <p:cBhvr>
                                        <p:cTn id="23" dur="500"/>
                                        <p:tgtEl>
                                          <p:spTgt spid="26"/>
                                        </p:tgtEl>
                                      </p:cBhvr>
                                    </p:animEffect>
                                  </p:childTnLst>
                                </p:cTn>
                              </p:par>
                              <p:par>
                                <p:cTn id="24" presetID="14" presetClass="entr" presetSubtype="1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randombar(horizontal)">
                                      <p:cBhvr>
                                        <p:cTn id="26" dur="500"/>
                                        <p:tgtEl>
                                          <p:spTgt spid="27"/>
                                        </p:tgtEl>
                                      </p:cBhvr>
                                    </p:animEffect>
                                  </p:childTnLst>
                                </p:cTn>
                              </p:par>
                              <p:par>
                                <p:cTn id="27" presetID="14" presetClass="entr" presetSubtype="1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randombar(horizontal)">
                                      <p:cBhvr>
                                        <p:cTn id="32" dur="500"/>
                                        <p:tgtEl>
                                          <p:spTgt spid="31"/>
                                        </p:tgtEl>
                                      </p:cBhvr>
                                    </p:animEffect>
                                  </p:childTnLst>
                                </p:cTn>
                              </p:par>
                              <p:par>
                                <p:cTn id="33" presetID="14" presetClass="entr" presetSubtype="1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par>
                                <p:cTn id="36" presetID="14" presetClass="entr" presetSubtype="1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randombar(horizontal)">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randombar(horizontal)">
                                      <p:cBhvr>
                                        <p:cTn id="43" dur="500"/>
                                        <p:tgtEl>
                                          <p:spTgt spid="5"/>
                                        </p:tgtEl>
                                      </p:cBhvr>
                                    </p:animEffect>
                                  </p:childTnLst>
                                </p:cTn>
                              </p:par>
                              <p:par>
                                <p:cTn id="44" presetID="14" presetClass="entr" presetSubtype="1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randombar(horizontal)">
                                      <p:cBhvr>
                                        <p:cTn id="46" dur="500"/>
                                        <p:tgtEl>
                                          <p:spTgt spid="15"/>
                                        </p:tgtEl>
                                      </p:cBhvr>
                                    </p:animEffect>
                                  </p:childTnLst>
                                </p:cTn>
                              </p:par>
                              <p:par>
                                <p:cTn id="47" presetID="14" presetClass="entr" presetSubtype="1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randombar(horizont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1368-1D1C-6F13-F5A7-462C02309FD4}"/>
              </a:ext>
            </a:extLst>
          </p:cNvPr>
          <p:cNvSpPr>
            <a:spLocks noGrp="1"/>
          </p:cNvSpPr>
          <p:nvPr>
            <p:ph type="ctrTitle"/>
          </p:nvPr>
        </p:nvSpPr>
        <p:spPr>
          <a:xfrm>
            <a:off x="1759236" y="2075505"/>
            <a:ext cx="8679915" cy="1353496"/>
          </a:xfrm>
        </p:spPr>
        <p:txBody>
          <a:bodyPr/>
          <a:lstStyle/>
          <a:p>
            <a:r>
              <a:rPr lang="en-IN" dirty="0"/>
              <a:t>INTRODUCTION</a:t>
            </a:r>
          </a:p>
        </p:txBody>
      </p:sp>
      <p:sp>
        <p:nvSpPr>
          <p:cNvPr id="3" name="Subtitle 2">
            <a:extLst>
              <a:ext uri="{FF2B5EF4-FFF2-40B4-BE49-F238E27FC236}">
                <a16:creationId xmlns:a16="http://schemas.microsoft.com/office/drawing/2014/main" id="{E5EEF38C-1157-8E99-1C40-92E9EE31A059}"/>
              </a:ext>
            </a:extLst>
          </p:cNvPr>
          <p:cNvSpPr>
            <a:spLocks noGrp="1"/>
          </p:cNvSpPr>
          <p:nvPr>
            <p:ph type="subTitle" idx="1"/>
          </p:nvPr>
        </p:nvSpPr>
        <p:spPr/>
        <p:txBody>
          <a:bodyPr>
            <a:normAutofit/>
          </a:bodyPr>
          <a:lstStyle/>
          <a:p>
            <a:r>
              <a:rPr lang="en-IN" sz="3200" dirty="0"/>
              <a:t>Recognition of AMBULANCE in traffic </a:t>
            </a:r>
          </a:p>
        </p:txBody>
      </p:sp>
    </p:spTree>
    <p:extLst>
      <p:ext uri="{BB962C8B-B14F-4D97-AF65-F5344CB8AC3E}">
        <p14:creationId xmlns:p14="http://schemas.microsoft.com/office/powerpoint/2010/main" val="2585092141"/>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AC92F-E5D4-133B-EEA7-351986F77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394923" cy="6858000"/>
          </a:xfrm>
          <a:prstGeom prst="rect">
            <a:avLst/>
          </a:prstGeom>
        </p:spPr>
      </p:pic>
      <p:sp>
        <p:nvSpPr>
          <p:cNvPr id="4" name="TextBox 3">
            <a:extLst>
              <a:ext uri="{FF2B5EF4-FFF2-40B4-BE49-F238E27FC236}">
                <a16:creationId xmlns:a16="http://schemas.microsoft.com/office/drawing/2014/main" id="{C07ECD7E-B126-CDC1-BB07-FC5A1CB362FF}"/>
              </a:ext>
            </a:extLst>
          </p:cNvPr>
          <p:cNvSpPr txBox="1"/>
          <p:nvPr/>
        </p:nvSpPr>
        <p:spPr>
          <a:xfrm>
            <a:off x="6394923" y="0"/>
            <a:ext cx="5797077" cy="6740307"/>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Step 1: Video Capture</a:t>
            </a:r>
            <a:r>
              <a:rPr lang="en-US" sz="1600" dirty="0">
                <a:latin typeface="Times New Roman" panose="02020603050405020304" pitchFamily="18" charset="0"/>
                <a:cs typeface="Times New Roman" panose="02020603050405020304" pitchFamily="18" charset="0"/>
              </a:rPr>
              <a:t>: To capture video from a specified source, the code makes use of the </a:t>
            </a:r>
            <a:r>
              <a:rPr lang="en-US" sz="1600" dirty="0" err="1">
                <a:latin typeface="Times New Roman" panose="02020603050405020304" pitchFamily="18" charset="0"/>
                <a:cs typeface="Times New Roman" panose="02020603050405020304" pitchFamily="18" charset="0"/>
              </a:rPr>
              <a:t>VideoCapture</a:t>
            </a:r>
            <a:r>
              <a:rPr lang="en-US" sz="1600" dirty="0">
                <a:latin typeface="Times New Roman" panose="02020603050405020304" pitchFamily="18" charset="0"/>
                <a:cs typeface="Times New Roman" panose="02020603050405020304" pitchFamily="18" charset="0"/>
              </a:rPr>
              <a:t> function in the OpenCV package. The source might be a live camera stream or a video file (such as MP4, AVI). The following step is to employ a loop to read the video's frames one by one using the </a:t>
            </a:r>
            <a:r>
              <a:rPr lang="en-US" sz="1600" dirty="0" err="1">
                <a:latin typeface="Times New Roman" panose="02020603050405020304" pitchFamily="18" charset="0"/>
                <a:cs typeface="Times New Roman" panose="02020603050405020304" pitchFamily="18" charset="0"/>
              </a:rPr>
              <a:t>cap.read</a:t>
            </a:r>
            <a:r>
              <a:rPr lang="en-US" sz="1600" dirty="0">
                <a:latin typeface="Times New Roman" panose="02020603050405020304" pitchFamily="18" charset="0"/>
                <a:cs typeface="Times New Roman" panose="02020603050405020304" pitchFamily="18" charset="0"/>
              </a:rPr>
              <a:t>() method.</a:t>
            </a:r>
          </a:p>
          <a:p>
            <a:pPr algn="just"/>
            <a:r>
              <a:rPr lang="en-US" sz="1600" dirty="0">
                <a:latin typeface="Times New Roman" panose="02020603050405020304" pitchFamily="18" charset="0"/>
                <a:cs typeface="Times New Roman" panose="02020603050405020304" pitchFamily="18" charset="0"/>
              </a:rPr>
              <a:t> </a:t>
            </a:r>
          </a:p>
          <a:p>
            <a:pPr algn="just"/>
            <a:r>
              <a:rPr lang="en-US" sz="1600" b="1" dirty="0">
                <a:latin typeface="Times New Roman" panose="02020603050405020304" pitchFamily="18" charset="0"/>
                <a:cs typeface="Times New Roman" panose="02020603050405020304" pitchFamily="18" charset="0"/>
              </a:rPr>
              <a:t>Step 2: Resizing</a:t>
            </a:r>
            <a:r>
              <a:rPr lang="en-US" sz="1600" dirty="0">
                <a:latin typeface="Times New Roman" panose="02020603050405020304" pitchFamily="18" charset="0"/>
                <a:cs typeface="Times New Roman" panose="02020603050405020304" pitchFamily="18" charset="0"/>
              </a:rPr>
              <a:t>: To match the input dimensions required by the </a:t>
            </a:r>
            <a:r>
              <a:rPr lang="en-US" sz="1600" dirty="0" err="1">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 Sequential model, the frames are shrunk using the cv2.resize function. The frames are downsized to 224x224 pixels in the given code. Resizing the frames guarantees that the deep learning model's input size is consistent. </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Step 3: Predicting</a:t>
            </a:r>
            <a:r>
              <a:rPr lang="en-US" sz="1600" dirty="0">
                <a:latin typeface="Times New Roman" panose="02020603050405020304" pitchFamily="18" charset="0"/>
                <a:cs typeface="Times New Roman" panose="02020603050405020304" pitchFamily="18" charset="0"/>
              </a:rPr>
              <a:t>: The resized frame is then sent to the </a:t>
            </a:r>
            <a:r>
              <a:rPr lang="en-US" sz="1600" dirty="0" err="1">
                <a:latin typeface="Times New Roman" panose="02020603050405020304" pitchFamily="18" charset="0"/>
                <a:cs typeface="Times New Roman" panose="02020603050405020304" pitchFamily="18" charset="0"/>
              </a:rPr>
              <a:t>predict_class</a:t>
            </a:r>
            <a:r>
              <a:rPr lang="en-US" sz="1600" dirty="0">
                <a:latin typeface="Times New Roman" panose="02020603050405020304" pitchFamily="18" charset="0"/>
                <a:cs typeface="Times New Roman" panose="02020603050405020304" pitchFamily="18" charset="0"/>
              </a:rPr>
              <a:t> function, which loads and infers the pre-trained </a:t>
            </a:r>
            <a:r>
              <a:rPr lang="en-US" sz="1600" dirty="0" err="1">
                <a:latin typeface="Times New Roman" panose="02020603050405020304" pitchFamily="18" charset="0"/>
                <a:cs typeface="Times New Roman" panose="02020603050405020304" pitchFamily="18" charset="0"/>
              </a:rPr>
              <a:t>Keras</a:t>
            </a:r>
            <a:r>
              <a:rPr lang="en-US" sz="1600" dirty="0">
                <a:latin typeface="Times New Roman" panose="02020603050405020304" pitchFamily="18" charset="0"/>
                <a:cs typeface="Times New Roman" panose="02020603050405020304" pitchFamily="18" charset="0"/>
              </a:rPr>
              <a:t> Sequential model (keras_model.h5) on the frame. The model is used by the function to forecast the likelihood of the frame containing an ambulance. The proposed model extracts characteristics from images by employing a sequence of convolutional layers. </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Step 4: Threshold value</a:t>
            </a:r>
            <a:r>
              <a:rPr lang="en-US" sz="1600" dirty="0">
                <a:latin typeface="Times New Roman" panose="02020603050405020304" pitchFamily="18" charset="0"/>
                <a:cs typeface="Times New Roman" panose="02020603050405020304" pitchFamily="18" charset="0"/>
              </a:rPr>
              <a:t>: A threshold value is set to determine if an ambulance is detected in the frame. </a:t>
            </a:r>
            <a:r>
              <a:rPr lang="en-US" sz="1600" b="1" dirty="0">
                <a:latin typeface="Times New Roman" panose="02020603050405020304" pitchFamily="18" charset="0"/>
                <a:cs typeface="Times New Roman" panose="02020603050405020304" pitchFamily="18" charset="0"/>
              </a:rPr>
              <a:t>Visualization</a:t>
            </a:r>
            <a:r>
              <a:rPr lang="en-US" sz="1600" dirty="0">
                <a:latin typeface="Times New Roman" panose="02020603050405020304" pitchFamily="18" charset="0"/>
                <a:cs typeface="Times New Roman" panose="02020603050405020304" pitchFamily="18" charset="0"/>
              </a:rPr>
              <a:t>: If an ambulance is detected in a frame, the counter is incremented, and when this number reaches six consecutive detections, the frame with the detected ambulance is saved as ambulance.jpg. Additionally, the ambulance image is displayed in a window called "found" using the cv2.imshow function. Every frame of the video is subjected to the aforementioned stages till the </a:t>
            </a:r>
            <a:r>
              <a:rPr lang="en-US" sz="1600" dirty="0" err="1">
                <a:latin typeface="Times New Roman" panose="02020603050405020304" pitchFamily="18" charset="0"/>
                <a:cs typeface="Times New Roman" panose="02020603050405020304" pitchFamily="18" charset="0"/>
              </a:rPr>
              <a:t>programme</a:t>
            </a:r>
            <a:r>
              <a:rPr lang="en-US" sz="1600" dirty="0">
                <a:latin typeface="Times New Roman" panose="02020603050405020304" pitchFamily="18" charset="0"/>
                <a:cs typeface="Times New Roman" panose="02020603050405020304" pitchFamily="18" charset="0"/>
              </a:rPr>
              <a:t> is shut down.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706918"/>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EC05-B63B-9D93-8422-B98B62B05C48}"/>
              </a:ext>
            </a:extLst>
          </p:cNvPr>
          <p:cNvSpPr>
            <a:spLocks noGrp="1"/>
          </p:cNvSpPr>
          <p:nvPr>
            <p:ph type="ctrTitle"/>
          </p:nvPr>
        </p:nvSpPr>
        <p:spPr/>
        <p:txBody>
          <a:bodyPr/>
          <a:lstStyle/>
          <a:p>
            <a:r>
              <a:rPr lang="en-US" dirty="0"/>
              <a:t>Journal Paper</a:t>
            </a:r>
            <a:endParaRPr lang="en-IN" dirty="0"/>
          </a:p>
        </p:txBody>
      </p:sp>
    </p:spTree>
    <p:extLst>
      <p:ext uri="{BB962C8B-B14F-4D97-AF65-F5344CB8AC3E}">
        <p14:creationId xmlns:p14="http://schemas.microsoft.com/office/powerpoint/2010/main" val="805051959"/>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CB7AC-F3A3-F475-E415-F2ABF6ACBE0D}"/>
              </a:ext>
            </a:extLst>
          </p:cNvPr>
          <p:cNvSpPr>
            <a:spLocks noGrp="1"/>
          </p:cNvSpPr>
          <p:nvPr>
            <p:ph type="title"/>
          </p:nvPr>
        </p:nvSpPr>
        <p:spPr/>
        <p:txBody>
          <a:bodyPr/>
          <a:lstStyle/>
          <a:p>
            <a:r>
              <a:rPr lang="en-US" dirty="0">
                <a:solidFill>
                  <a:schemeClr val="bg1"/>
                </a:solidFill>
                <a:hlinkClick r:id="rId2" action="ppaction://hlinkfile">
                  <a:extLst>
                    <a:ext uri="{A12FA001-AC4F-418D-AE19-62706E023703}">
                      <ahyp:hlinkClr xmlns:ahyp="http://schemas.microsoft.com/office/drawing/2018/hyperlinkcolor" val="tx"/>
                    </a:ext>
                  </a:extLst>
                </a:hlinkClick>
              </a:rPr>
              <a:t>Open PDF</a:t>
            </a:r>
            <a:endParaRPr lang="en-IN" dirty="0">
              <a:solidFill>
                <a:schemeClr val="bg1"/>
              </a:solidFill>
            </a:endParaRPr>
          </a:p>
        </p:txBody>
      </p:sp>
    </p:spTree>
    <p:extLst>
      <p:ext uri="{BB962C8B-B14F-4D97-AF65-F5344CB8AC3E}">
        <p14:creationId xmlns:p14="http://schemas.microsoft.com/office/powerpoint/2010/main" val="2691407733"/>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EC05-B63B-9D93-8422-B98B62B05C48}"/>
              </a:ext>
            </a:extLst>
          </p:cNvPr>
          <p:cNvSpPr>
            <a:spLocks noGrp="1"/>
          </p:cNvSpPr>
          <p:nvPr>
            <p:ph type="ctrTitle"/>
          </p:nvPr>
        </p:nvSpPr>
        <p:spPr/>
        <p:txBody>
          <a:bodyPr/>
          <a:lstStyle/>
          <a:p>
            <a:r>
              <a:rPr lang="en-US" dirty="0"/>
              <a:t>Runnable</a:t>
            </a:r>
            <a:endParaRPr lang="en-IN" dirty="0"/>
          </a:p>
        </p:txBody>
      </p:sp>
    </p:spTree>
    <p:extLst>
      <p:ext uri="{BB962C8B-B14F-4D97-AF65-F5344CB8AC3E}">
        <p14:creationId xmlns:p14="http://schemas.microsoft.com/office/powerpoint/2010/main" val="1046032036"/>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98DBA04-E021-74A7-3280-D6D80EC55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972" y="0"/>
            <a:ext cx="3270418" cy="3468047"/>
          </a:xfrm>
          <a:prstGeom prst="rect">
            <a:avLst/>
          </a:prstGeom>
        </p:spPr>
      </p:pic>
      <p:pic>
        <p:nvPicPr>
          <p:cNvPr id="5" name="Picture 4" descr="A screenshot of a video">
            <a:extLst>
              <a:ext uri="{FF2B5EF4-FFF2-40B4-BE49-F238E27FC236}">
                <a16:creationId xmlns:a16="http://schemas.microsoft.com/office/drawing/2014/main" id="{D49AA8FA-D44D-D307-B4EF-6A1A3180C7BB}"/>
              </a:ext>
            </a:extLst>
          </p:cNvPr>
          <p:cNvPicPr>
            <a:picLocks noChangeAspect="1"/>
          </p:cNvPicPr>
          <p:nvPr/>
        </p:nvPicPr>
        <p:blipFill rotWithShape="1">
          <a:blip r:embed="rId3">
            <a:extLst>
              <a:ext uri="{28A0092B-C50C-407E-A947-70E740481C1C}">
                <a14:useLocalDpi xmlns:a14="http://schemas.microsoft.com/office/drawing/2010/main" val="0"/>
              </a:ext>
            </a:extLst>
          </a:blip>
          <a:srcRect r="25540"/>
          <a:stretch/>
        </p:blipFill>
        <p:spPr>
          <a:xfrm>
            <a:off x="0" y="79513"/>
            <a:ext cx="3494339" cy="3683189"/>
          </a:xfrm>
          <a:prstGeom prst="rect">
            <a:avLst/>
          </a:prstGeom>
        </p:spPr>
      </p:pic>
      <p:pic>
        <p:nvPicPr>
          <p:cNvPr id="9" name="Picture 8">
            <a:extLst>
              <a:ext uri="{FF2B5EF4-FFF2-40B4-BE49-F238E27FC236}">
                <a16:creationId xmlns:a16="http://schemas.microsoft.com/office/drawing/2014/main" id="{3B5B8BDD-D97E-2F15-00EE-3A91A368A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103" y="1340375"/>
            <a:ext cx="3270418" cy="3340272"/>
          </a:xfrm>
          <a:prstGeom prst="rect">
            <a:avLst/>
          </a:prstGeom>
        </p:spPr>
      </p:pic>
      <p:pic>
        <p:nvPicPr>
          <p:cNvPr id="7" name="Picture 6">
            <a:extLst>
              <a:ext uri="{FF2B5EF4-FFF2-40B4-BE49-F238E27FC236}">
                <a16:creationId xmlns:a16="http://schemas.microsoft.com/office/drawing/2014/main" id="{AD110575-85DF-33BE-FF78-ADB0D8000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6897" y="2617108"/>
            <a:ext cx="3111891" cy="3165855"/>
          </a:xfrm>
          <a:prstGeom prst="rect">
            <a:avLst/>
          </a:prstGeom>
        </p:spPr>
      </p:pic>
      <p:pic>
        <p:nvPicPr>
          <p:cNvPr id="13" name="Picture 12" descr="A screenshot of a computer&#10;&#10;Description automatically generated with low confidence">
            <a:extLst>
              <a:ext uri="{FF2B5EF4-FFF2-40B4-BE49-F238E27FC236}">
                <a16:creationId xmlns:a16="http://schemas.microsoft.com/office/drawing/2014/main" id="{E1B454C5-FA0E-A2D9-CC57-33E70AF393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6112" y="3429000"/>
            <a:ext cx="3077044" cy="3165856"/>
          </a:xfrm>
          <a:prstGeom prst="rect">
            <a:avLst/>
          </a:prstGeom>
        </p:spPr>
      </p:pic>
      <p:pic>
        <p:nvPicPr>
          <p:cNvPr id="15" name="Picture 14" descr="A screenshot of a computer">
            <a:extLst>
              <a:ext uri="{FF2B5EF4-FFF2-40B4-BE49-F238E27FC236}">
                <a16:creationId xmlns:a16="http://schemas.microsoft.com/office/drawing/2014/main" id="{64ED3BCE-1CBE-B2D9-EB59-BD7F3DCF7D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7895" y="3429000"/>
            <a:ext cx="5924105" cy="3468047"/>
          </a:xfrm>
          <a:prstGeom prst="rect">
            <a:avLst/>
          </a:prstGeom>
        </p:spPr>
      </p:pic>
    </p:spTree>
    <p:extLst>
      <p:ext uri="{BB962C8B-B14F-4D97-AF65-F5344CB8AC3E}">
        <p14:creationId xmlns:p14="http://schemas.microsoft.com/office/powerpoint/2010/main" val="488576676"/>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TM16401371[[fn=Atlas]]</Template>
  <TotalTime>358</TotalTime>
  <Words>413</Words>
  <Application>Microsoft Office PowerPoint</Application>
  <PresentationFormat>Widescreen</PresentationFormat>
  <Paragraphs>30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 Light</vt:lpstr>
      <vt:lpstr>Rockwell</vt:lpstr>
      <vt:lpstr>Times New Roman</vt:lpstr>
      <vt:lpstr>Wingdings</vt:lpstr>
      <vt:lpstr>Atlas</vt:lpstr>
      <vt:lpstr>Ambulance Detection</vt:lpstr>
      <vt:lpstr>MOTIVATOR</vt:lpstr>
      <vt:lpstr>PowerPoint Presentation</vt:lpstr>
      <vt:lpstr>INTRODUCTION</vt:lpstr>
      <vt:lpstr>PowerPoint Presentation</vt:lpstr>
      <vt:lpstr>Journal Paper</vt:lpstr>
      <vt:lpstr>Open PDF</vt:lpstr>
      <vt:lpstr>Runnable</vt:lpstr>
      <vt:lpstr>PowerPoint Presentation</vt:lpstr>
      <vt:lpstr>Gaps Identified</vt:lpstr>
      <vt:lpstr>PowerPoint Presentation</vt:lpstr>
      <vt:lpstr>Shukriya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MOTIVATOR</dc:title>
  <dc:creator>manish katiyar</dc:creator>
  <cp:lastModifiedBy>jatin rawat</cp:lastModifiedBy>
  <cp:revision>12</cp:revision>
  <dcterms:created xsi:type="dcterms:W3CDTF">2023-04-17T15:25:08Z</dcterms:created>
  <dcterms:modified xsi:type="dcterms:W3CDTF">2023-06-27T09:13:46Z</dcterms:modified>
</cp:coreProperties>
</file>